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2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DB8A5F-0319-6841-977C-7DC8909815DF}" type="datetimeFigureOut">
              <a:rPr lang="en-US" smtClean="0"/>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B8A5F-0319-6841-977C-7DC8909815DF}" type="datetimeFigureOut">
              <a:rPr lang="en-US" smtClean="0"/>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B8A5F-0319-6841-977C-7DC8909815DF}" type="datetimeFigureOut">
              <a:rPr lang="en-US" smtClean="0"/>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B8A5F-0319-6841-977C-7DC8909815DF}" type="datetimeFigureOut">
              <a:rPr lang="en-US" smtClean="0"/>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9DB8A5F-0319-6841-977C-7DC8909815DF}" type="datetimeFigureOut">
              <a:rPr lang="en-US" smtClean="0"/>
              <a:t>3/8/11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DB8A5F-0319-6841-977C-7DC8909815DF}" type="datetimeFigureOut">
              <a:rPr lang="en-US" smtClean="0"/>
              <a:t>3/8/11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F739-3EE5-2E4D-AAAE-F866FCFFCB0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DB8A5F-0319-6841-977C-7DC8909815DF}" type="datetimeFigureOut">
              <a:rPr lang="en-US" smtClean="0"/>
              <a:t>3/8/11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DB8A5F-0319-6841-977C-7DC8909815DF}" type="datetimeFigureOut">
              <a:rPr lang="en-US" smtClean="0"/>
              <a:t>3/8/11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B8A5F-0319-6841-977C-7DC8909815DF}" type="datetimeFigureOut">
              <a:rPr lang="en-US" smtClean="0"/>
              <a:t>3/8/11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9DB8A5F-0319-6841-977C-7DC8909815DF}" type="datetimeFigureOut">
              <a:rPr lang="en-US" smtClean="0"/>
              <a:t>3/8/11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BEF739-3EE5-2E4D-AAAE-F866FCFFCB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B8A5F-0319-6841-977C-7DC8909815DF}" type="datetimeFigureOut">
              <a:rPr lang="en-US" smtClean="0"/>
              <a:t>3/8/11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F739-3EE5-2E4D-AAAE-F866FCFFCB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9DB8A5F-0319-6841-977C-7DC8909815DF}" type="datetimeFigureOut">
              <a:rPr lang="en-US" smtClean="0"/>
              <a:t>3/8/11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BEF739-3EE5-2E4D-AAAE-F866FCFFCB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quotes in writing</a:t>
            </a:r>
            <a:endParaRPr lang="en-US" dirty="0"/>
          </a:p>
        </p:txBody>
      </p:sp>
      <p:sp>
        <p:nvSpPr>
          <p:cNvPr id="3" name="Subtitle 2"/>
          <p:cNvSpPr>
            <a:spLocks noGrp="1"/>
          </p:cNvSpPr>
          <p:nvPr>
            <p:ph type="subTitle" idx="1"/>
          </p:nvPr>
        </p:nvSpPr>
        <p:spPr/>
        <p:txBody>
          <a:bodyPr/>
          <a:lstStyle/>
          <a:p>
            <a:r>
              <a:rPr lang="en-US" dirty="0" smtClean="0"/>
              <a:t>Quote </a:t>
            </a:r>
            <a:r>
              <a:rPr lang="en-US" smtClean="0"/>
              <a:t>weaving </a:t>
            </a:r>
            <a:r>
              <a:rPr lang="en-US" smtClean="0"/>
              <a:t>guide</a:t>
            </a:r>
            <a:endParaRPr lang="en-US" dirty="0"/>
          </a:p>
        </p:txBody>
      </p:sp>
    </p:spTree>
    <p:extLst>
      <p:ext uri="{BB962C8B-B14F-4D97-AF65-F5344CB8AC3E}">
        <p14:creationId xmlns:p14="http://schemas.microsoft.com/office/powerpoint/2010/main" val="71024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4" name="Content Placeholder 2"/>
          <p:cNvSpPr txBox="1">
            <a:spLocks/>
          </p:cNvSpPr>
          <p:nvPr/>
        </p:nvSpPr>
        <p:spPr>
          <a:xfrm>
            <a:off x="648740" y="1165434"/>
            <a:ext cx="3760039"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457200" indent="-457200">
              <a:buAutoNum type="arabicPeriod"/>
            </a:pPr>
            <a:r>
              <a:rPr lang="en-US" sz="2000" dirty="0" smtClean="0"/>
              <a:t>Start with your hypothesis.</a:t>
            </a:r>
          </a:p>
          <a:p>
            <a:pPr marL="457200" indent="-457200">
              <a:buAutoNum type="arabicPeriod"/>
            </a:pPr>
            <a:r>
              <a:rPr lang="en-US" sz="2000" dirty="0" smtClean="0">
                <a:solidFill>
                  <a:schemeClr val="accent6">
                    <a:lumMod val="75000"/>
                  </a:schemeClr>
                </a:solidFill>
              </a:rPr>
              <a:t>Find evidence from the text (i.e. a quote/passage) that weighs in on the issue.</a:t>
            </a:r>
          </a:p>
          <a:p>
            <a:pPr marL="457200" indent="-457200">
              <a:buAutoNum type="arabicPeriod"/>
            </a:pPr>
            <a:r>
              <a:rPr lang="en-US" sz="2000" dirty="0" smtClean="0"/>
              <a:t>Decide what the evidence illustrates in regard to the hypothesis.</a:t>
            </a:r>
          </a:p>
          <a:p>
            <a:pPr marL="457200" indent="-457200">
              <a:buAutoNum type="arabicPeriod"/>
            </a:pPr>
            <a:r>
              <a:rPr lang="en-US" sz="2000" dirty="0" smtClean="0"/>
              <a:t>Begin writing about the issue, integrating the quote.</a:t>
            </a:r>
            <a:endParaRPr lang="en-US" sz="2000" dirty="0"/>
          </a:p>
        </p:txBody>
      </p:sp>
      <p:sp>
        <p:nvSpPr>
          <p:cNvPr id="5" name="Content Placeholder 2"/>
          <p:cNvSpPr txBox="1">
            <a:spLocks/>
          </p:cNvSpPr>
          <p:nvPr/>
        </p:nvSpPr>
        <p:spPr>
          <a:xfrm>
            <a:off x="4692561" y="1165434"/>
            <a:ext cx="4270785" cy="393783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2000" dirty="0" smtClean="0"/>
              <a:t>EVIDENCE:</a:t>
            </a:r>
          </a:p>
          <a:p>
            <a:pPr marL="457200" indent="-457200">
              <a:buFont typeface="+mj-lt"/>
              <a:buAutoNum type="arabicPeriod"/>
            </a:pPr>
            <a:r>
              <a:rPr lang="en-US" sz="2000" dirty="0" err="1" smtClean="0"/>
              <a:t>Torvald</a:t>
            </a:r>
            <a:r>
              <a:rPr lang="en-US" sz="2000" dirty="0" smtClean="0"/>
              <a:t> calls Nora demeaning nicknames, such as “sky lark” and “spendthrift.”</a:t>
            </a:r>
          </a:p>
          <a:p>
            <a:pPr marL="457200" indent="-457200">
              <a:buFont typeface="+mj-lt"/>
              <a:buAutoNum type="arabicPeriod"/>
            </a:pPr>
            <a:r>
              <a:rPr lang="en-US" sz="2000" dirty="0" smtClean="0"/>
              <a:t>Nora must ask for money from </a:t>
            </a:r>
            <a:r>
              <a:rPr lang="en-US" sz="2000" dirty="0" err="1" smtClean="0"/>
              <a:t>Torvald</a:t>
            </a:r>
            <a:r>
              <a:rPr lang="en-US" sz="2000" dirty="0" smtClean="0"/>
              <a:t>, and must justify why she wants it from him in order to earn it.</a:t>
            </a:r>
          </a:p>
          <a:p>
            <a:pPr>
              <a:buFont typeface="Arial"/>
              <a:buChar char="•"/>
            </a:pPr>
            <a:endParaRPr lang="en-US" sz="2000" dirty="0"/>
          </a:p>
        </p:txBody>
      </p:sp>
    </p:spTree>
    <p:extLst>
      <p:ext uri="{BB962C8B-B14F-4D97-AF65-F5344CB8AC3E}">
        <p14:creationId xmlns:p14="http://schemas.microsoft.com/office/powerpoint/2010/main" val="34650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4" name="Content Placeholder 2"/>
          <p:cNvSpPr txBox="1">
            <a:spLocks/>
          </p:cNvSpPr>
          <p:nvPr/>
        </p:nvSpPr>
        <p:spPr>
          <a:xfrm>
            <a:off x="648740" y="1165434"/>
            <a:ext cx="3760039"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457200" indent="-457200">
              <a:buAutoNum type="arabicPeriod"/>
            </a:pPr>
            <a:r>
              <a:rPr lang="en-US" sz="2000" dirty="0" smtClean="0"/>
              <a:t>Start with your hypothesis.</a:t>
            </a:r>
          </a:p>
          <a:p>
            <a:pPr marL="457200" indent="-457200">
              <a:buAutoNum type="arabicPeriod"/>
            </a:pPr>
            <a:r>
              <a:rPr lang="en-US" sz="2000" dirty="0" smtClean="0"/>
              <a:t>Find evidence from the text (i.e. a quote/passage) that weighs in on the issue.</a:t>
            </a:r>
          </a:p>
          <a:p>
            <a:pPr marL="457200" indent="-457200">
              <a:buAutoNum type="arabicPeriod"/>
            </a:pPr>
            <a:r>
              <a:rPr lang="en-US" sz="2000" dirty="0" smtClean="0">
                <a:solidFill>
                  <a:schemeClr val="accent6">
                    <a:lumMod val="75000"/>
                  </a:schemeClr>
                </a:solidFill>
              </a:rPr>
              <a:t>Decide what the evidence illustrates in regard to the hypothesis.</a:t>
            </a:r>
          </a:p>
          <a:p>
            <a:pPr marL="457200" indent="-457200">
              <a:buAutoNum type="arabicPeriod"/>
            </a:pPr>
            <a:r>
              <a:rPr lang="en-US" sz="2000" dirty="0" smtClean="0"/>
              <a:t>Begin writing about the issue, integrating the quote.</a:t>
            </a:r>
            <a:endParaRPr lang="en-US" sz="2000" dirty="0"/>
          </a:p>
        </p:txBody>
      </p:sp>
      <p:sp>
        <p:nvSpPr>
          <p:cNvPr id="5" name="Content Placeholder 2"/>
          <p:cNvSpPr txBox="1">
            <a:spLocks/>
          </p:cNvSpPr>
          <p:nvPr/>
        </p:nvSpPr>
        <p:spPr>
          <a:xfrm>
            <a:off x="4692561" y="1165434"/>
            <a:ext cx="4270785" cy="393783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2000" dirty="0" smtClean="0"/>
              <a:t>The evidence that I’ve found indicates that he thinks of Nora like a child.  He uses the nicknames to emphasize that he doesn’t consider her to be his equal.  He holds the power in their relationship, and Nora must prove her case to him before he relinquishes money to her.  He holds money over her head, and she needs to prove that she needs it for a “good reason.”</a:t>
            </a:r>
            <a:endParaRPr lang="en-US" sz="2000" dirty="0"/>
          </a:p>
        </p:txBody>
      </p:sp>
    </p:spTree>
    <p:extLst>
      <p:ext uri="{BB962C8B-B14F-4D97-AF65-F5344CB8AC3E}">
        <p14:creationId xmlns:p14="http://schemas.microsoft.com/office/powerpoint/2010/main" val="407288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4" name="Content Placeholder 2"/>
          <p:cNvSpPr txBox="1">
            <a:spLocks/>
          </p:cNvSpPr>
          <p:nvPr/>
        </p:nvSpPr>
        <p:spPr>
          <a:xfrm>
            <a:off x="648740" y="1165434"/>
            <a:ext cx="3760039"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457200" indent="-457200">
              <a:buAutoNum type="arabicPeriod"/>
            </a:pPr>
            <a:r>
              <a:rPr lang="en-US" sz="2000" dirty="0" smtClean="0"/>
              <a:t>Start with your hypothesis.</a:t>
            </a:r>
          </a:p>
          <a:p>
            <a:pPr marL="457200" indent="-457200">
              <a:buAutoNum type="arabicPeriod"/>
            </a:pPr>
            <a:r>
              <a:rPr lang="en-US" sz="2000" dirty="0" smtClean="0"/>
              <a:t>Find evidence from the text (i.e. a quote/passage) that weighs in on the issue.</a:t>
            </a:r>
          </a:p>
          <a:p>
            <a:pPr marL="457200" indent="-457200">
              <a:buAutoNum type="arabicPeriod"/>
            </a:pPr>
            <a:r>
              <a:rPr lang="en-US" sz="2000" dirty="0" smtClean="0">
                <a:solidFill>
                  <a:schemeClr val="accent6">
                    <a:lumMod val="75000"/>
                  </a:schemeClr>
                </a:solidFill>
              </a:rPr>
              <a:t>Decide what the evidence illustrates in regard to the hypothesis.</a:t>
            </a:r>
          </a:p>
          <a:p>
            <a:pPr marL="457200" indent="-457200">
              <a:buAutoNum type="arabicPeriod"/>
            </a:pPr>
            <a:r>
              <a:rPr lang="en-US" sz="2000" dirty="0" smtClean="0"/>
              <a:t>Begin writing about the issue, integrating the quote.</a:t>
            </a:r>
            <a:endParaRPr lang="en-US" sz="2000" dirty="0"/>
          </a:p>
        </p:txBody>
      </p:sp>
      <p:sp>
        <p:nvSpPr>
          <p:cNvPr id="5" name="Content Placeholder 2"/>
          <p:cNvSpPr txBox="1">
            <a:spLocks/>
          </p:cNvSpPr>
          <p:nvPr/>
        </p:nvSpPr>
        <p:spPr>
          <a:xfrm>
            <a:off x="4692561" y="1165434"/>
            <a:ext cx="4270785" cy="393783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2000" dirty="0" smtClean="0"/>
              <a:t>The evidence that I’ve found indicates that he thinks of Nora like a child.  He uses the nicknames to emphasize that he doesn’t consider her to be his equal.  He holds the power in their relationship, and Nora must prove her case to him before he relinquishes money to her.  He holds money over her head, and she needs to prove that she needs it for a “good reason.”</a:t>
            </a:r>
            <a:endParaRPr lang="en-US" sz="2000" dirty="0"/>
          </a:p>
        </p:txBody>
      </p:sp>
    </p:spTree>
    <p:extLst>
      <p:ext uri="{BB962C8B-B14F-4D97-AF65-F5344CB8AC3E}">
        <p14:creationId xmlns:p14="http://schemas.microsoft.com/office/powerpoint/2010/main" val="205371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48968"/>
            <a:ext cx="7520940" cy="548640"/>
          </a:xfrm>
        </p:spPr>
        <p:txBody>
          <a:bodyPr/>
          <a:lstStyle/>
          <a:p>
            <a:r>
              <a:rPr lang="en-US" dirty="0" smtClean="0"/>
              <a:t>What is the purpose of textual evidence?</a:t>
            </a:r>
            <a:endParaRPr lang="en-US" dirty="0"/>
          </a:p>
        </p:txBody>
      </p:sp>
      <p:sp>
        <p:nvSpPr>
          <p:cNvPr id="3" name="Content Placeholder 2"/>
          <p:cNvSpPr>
            <a:spLocks noGrp="1"/>
          </p:cNvSpPr>
          <p:nvPr>
            <p:ph idx="1"/>
          </p:nvPr>
        </p:nvSpPr>
        <p:spPr>
          <a:xfrm>
            <a:off x="4467062" y="812207"/>
            <a:ext cx="4504551" cy="4128433"/>
          </a:xfrm>
        </p:spPr>
        <p:txBody>
          <a:bodyPr>
            <a:normAutofit fontScale="92500" lnSpcReduction="10000"/>
          </a:bodyPr>
          <a:lstStyle/>
          <a:p>
            <a:pPr>
              <a:buFont typeface="Arial"/>
              <a:buChar char="•"/>
            </a:pPr>
            <a:r>
              <a:rPr lang="en-US" sz="2400" dirty="0" smtClean="0"/>
              <a:t>When analyzing a piece of literature, your job is to make interpretive claims based on the evidence that you see </a:t>
            </a:r>
            <a:r>
              <a:rPr lang="en-US" sz="2400" i="1" dirty="0" smtClean="0"/>
              <a:t>within the text itself</a:t>
            </a:r>
            <a:r>
              <a:rPr lang="en-US" sz="2400" dirty="0" smtClean="0"/>
              <a:t>.</a:t>
            </a:r>
          </a:p>
          <a:p>
            <a:pPr>
              <a:buFont typeface="Arial"/>
              <a:buChar char="•"/>
            </a:pPr>
            <a:r>
              <a:rPr lang="en-US" sz="2400" dirty="0" smtClean="0"/>
              <a:t>While you read, you naturally form impressions about the author’s intention(s) and emerging themes, but your argument is made credible ONLY when you support it with relevant quotes and passages from the text.</a:t>
            </a:r>
          </a:p>
        </p:txBody>
      </p:sp>
      <p:pic>
        <p:nvPicPr>
          <p:cNvPr id="4" name="Picture 3"/>
          <p:cNvPicPr>
            <a:picLocks noChangeAspect="1"/>
          </p:cNvPicPr>
          <p:nvPr/>
        </p:nvPicPr>
        <p:blipFill>
          <a:blip r:embed="rId2"/>
          <a:stretch>
            <a:fillRect/>
          </a:stretch>
        </p:blipFill>
        <p:spPr>
          <a:xfrm>
            <a:off x="133764" y="784877"/>
            <a:ext cx="4257956" cy="4257956"/>
          </a:xfrm>
          <a:prstGeom prst="rect">
            <a:avLst/>
          </a:prstGeom>
        </p:spPr>
      </p:pic>
    </p:spTree>
    <p:extLst>
      <p:ext uri="{BB962C8B-B14F-4D97-AF65-F5344CB8AC3E}">
        <p14:creationId xmlns:p14="http://schemas.microsoft.com/office/powerpoint/2010/main" val="203534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leaky argument?</a:t>
            </a:r>
            <a:endParaRPr lang="en-US" dirty="0"/>
          </a:p>
        </p:txBody>
      </p:sp>
      <p:sp>
        <p:nvSpPr>
          <p:cNvPr id="3" name="Content Placeholder 2"/>
          <p:cNvSpPr>
            <a:spLocks noGrp="1"/>
          </p:cNvSpPr>
          <p:nvPr>
            <p:ph idx="1"/>
          </p:nvPr>
        </p:nvSpPr>
        <p:spPr>
          <a:xfrm>
            <a:off x="4408682" y="1100628"/>
            <a:ext cx="4423280" cy="3579849"/>
          </a:xfrm>
        </p:spPr>
        <p:txBody>
          <a:bodyPr>
            <a:normAutofit/>
          </a:bodyPr>
          <a:lstStyle/>
          <a:p>
            <a:pPr>
              <a:buFont typeface="Arial"/>
              <a:buChar char="•"/>
            </a:pPr>
            <a:r>
              <a:rPr lang="en-US" sz="2400" dirty="0" smtClean="0"/>
              <a:t>Your goal in writing a paper should be to create a “watertight argument”—that is, one that does not have “leaky spots” where the reader could argue </a:t>
            </a:r>
            <a:r>
              <a:rPr lang="en-US" sz="2400" i="1" dirty="0" smtClean="0"/>
              <a:t>against</a:t>
            </a:r>
            <a:r>
              <a:rPr lang="en-US" sz="2400" dirty="0" smtClean="0"/>
              <a:t> what you’re saying… due to a lack of evidence or to faulty evidence.</a:t>
            </a:r>
            <a:endParaRPr lang="en-US" sz="2400" dirty="0"/>
          </a:p>
        </p:txBody>
      </p:sp>
      <p:pic>
        <p:nvPicPr>
          <p:cNvPr id="4" name="Picture 3"/>
          <p:cNvPicPr>
            <a:picLocks noChangeAspect="1"/>
          </p:cNvPicPr>
          <p:nvPr/>
        </p:nvPicPr>
        <p:blipFill>
          <a:blip r:embed="rId2"/>
          <a:stretch>
            <a:fillRect/>
          </a:stretch>
        </p:blipFill>
        <p:spPr>
          <a:xfrm>
            <a:off x="415387" y="1100628"/>
            <a:ext cx="3803517" cy="3435435"/>
          </a:xfrm>
          <a:prstGeom prst="rect">
            <a:avLst/>
          </a:prstGeom>
        </p:spPr>
      </p:pic>
    </p:spTree>
    <p:extLst>
      <p:ext uri="{BB962C8B-B14F-4D97-AF65-F5344CB8AC3E}">
        <p14:creationId xmlns:p14="http://schemas.microsoft.com/office/powerpoint/2010/main" val="269479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the text speak for itself</a:t>
            </a:r>
            <a:endParaRPr lang="en-US" dirty="0"/>
          </a:p>
        </p:txBody>
      </p:sp>
      <p:sp>
        <p:nvSpPr>
          <p:cNvPr id="3" name="Content Placeholder 2"/>
          <p:cNvSpPr>
            <a:spLocks noGrp="1"/>
          </p:cNvSpPr>
          <p:nvPr>
            <p:ph idx="1"/>
          </p:nvPr>
        </p:nvSpPr>
        <p:spPr>
          <a:xfrm>
            <a:off x="4408682" y="1100628"/>
            <a:ext cx="4423280" cy="3579849"/>
          </a:xfrm>
        </p:spPr>
        <p:txBody>
          <a:bodyPr>
            <a:normAutofit/>
          </a:bodyPr>
          <a:lstStyle/>
          <a:p>
            <a:pPr>
              <a:buFont typeface="Arial"/>
              <a:buChar char="•"/>
            </a:pPr>
            <a:r>
              <a:rPr lang="en-US" sz="2400" dirty="0" smtClean="0"/>
              <a:t>The best way to create a “watertight argument” is to use the </a:t>
            </a:r>
            <a:r>
              <a:rPr lang="en-US" sz="2400" i="1" dirty="0" smtClean="0"/>
              <a:t>words of the text</a:t>
            </a:r>
            <a:r>
              <a:rPr lang="en-US" sz="2400" dirty="0" smtClean="0"/>
              <a:t>, rather than your own summary and guesswork, to further your argument.</a:t>
            </a:r>
          </a:p>
          <a:p>
            <a:pPr>
              <a:buFont typeface="Arial"/>
              <a:buChar char="•"/>
            </a:pPr>
            <a:r>
              <a:rPr lang="en-US" sz="2400" dirty="0" smtClean="0"/>
              <a:t>Let the text speak for itself!  Use the author’s words to prove your point.</a:t>
            </a:r>
            <a:endParaRPr lang="en-US" sz="2400" dirty="0"/>
          </a:p>
        </p:txBody>
      </p:sp>
      <p:pic>
        <p:nvPicPr>
          <p:cNvPr id="4" name="Picture 3"/>
          <p:cNvPicPr>
            <a:picLocks noChangeAspect="1"/>
          </p:cNvPicPr>
          <p:nvPr/>
        </p:nvPicPr>
        <p:blipFill>
          <a:blip r:embed="rId2"/>
          <a:stretch>
            <a:fillRect/>
          </a:stretch>
        </p:blipFill>
        <p:spPr>
          <a:xfrm>
            <a:off x="415387" y="1100628"/>
            <a:ext cx="3803517" cy="3435435"/>
          </a:xfrm>
          <a:prstGeom prst="rect">
            <a:avLst/>
          </a:prstGeom>
        </p:spPr>
      </p:pic>
    </p:spTree>
    <p:extLst>
      <p:ext uri="{BB962C8B-B14F-4D97-AF65-F5344CB8AC3E}">
        <p14:creationId xmlns:p14="http://schemas.microsoft.com/office/powerpoint/2010/main" val="349128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quotes</a:t>
            </a:r>
            <a:endParaRPr lang="en-US" dirty="0"/>
          </a:p>
        </p:txBody>
      </p:sp>
      <p:sp>
        <p:nvSpPr>
          <p:cNvPr id="3" name="Content Placeholder 2"/>
          <p:cNvSpPr>
            <a:spLocks noGrp="1"/>
          </p:cNvSpPr>
          <p:nvPr>
            <p:ph idx="1"/>
          </p:nvPr>
        </p:nvSpPr>
        <p:spPr>
          <a:xfrm>
            <a:off x="4014528" y="1100628"/>
            <a:ext cx="4846630" cy="3579849"/>
          </a:xfrm>
        </p:spPr>
        <p:txBody>
          <a:bodyPr>
            <a:noAutofit/>
          </a:bodyPr>
          <a:lstStyle/>
          <a:p>
            <a:pPr>
              <a:buFont typeface="Arial"/>
              <a:buChar char="•"/>
            </a:pPr>
            <a:r>
              <a:rPr lang="en-US" sz="2000" dirty="0" smtClean="0"/>
              <a:t>It is extremely important (and time-saving) to record or mark important and meaningful passages as you read.  That way, when you go back later to select passages to use as evidence in a paper, you have a ready reference (and don’t have to start from scratch).</a:t>
            </a:r>
          </a:p>
          <a:p>
            <a:pPr>
              <a:buFont typeface="Arial"/>
              <a:buChar char="•"/>
            </a:pPr>
            <a:r>
              <a:rPr lang="en-US" sz="2000" dirty="0" smtClean="0"/>
              <a:t>TWO well-integrated and analyzed quotes per body paragraph will usually provide enough “proof” for the argument that you’re trying to make.</a:t>
            </a:r>
          </a:p>
        </p:txBody>
      </p:sp>
      <p:pic>
        <p:nvPicPr>
          <p:cNvPr id="6" name="Picture 5"/>
          <p:cNvPicPr>
            <a:picLocks noChangeAspect="1"/>
          </p:cNvPicPr>
          <p:nvPr/>
        </p:nvPicPr>
        <p:blipFill>
          <a:blip r:embed="rId2"/>
          <a:stretch>
            <a:fillRect/>
          </a:stretch>
        </p:blipFill>
        <p:spPr>
          <a:xfrm>
            <a:off x="404319" y="1100628"/>
            <a:ext cx="3493425" cy="3493425"/>
          </a:xfrm>
          <a:prstGeom prst="rect">
            <a:avLst/>
          </a:prstGeom>
        </p:spPr>
      </p:pic>
    </p:spTree>
    <p:extLst>
      <p:ext uri="{BB962C8B-B14F-4D97-AF65-F5344CB8AC3E}">
        <p14:creationId xmlns:p14="http://schemas.microsoft.com/office/powerpoint/2010/main" val="1521376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a:xfrm>
            <a:off x="4014527" y="1100628"/>
            <a:ext cx="4861229" cy="3579849"/>
          </a:xfrm>
        </p:spPr>
        <p:txBody>
          <a:bodyPr>
            <a:noAutofit/>
          </a:bodyPr>
          <a:lstStyle/>
          <a:p>
            <a:pPr marL="0" indent="0"/>
            <a:r>
              <a:rPr lang="en-US" sz="2400" dirty="0" smtClean="0"/>
              <a:t>When using quotes, you don’t just “plop” them into your paragraph.  Integrating quotes requires that you:</a:t>
            </a:r>
          </a:p>
          <a:p>
            <a:pPr marL="457200" indent="-457200">
              <a:buFont typeface="+mj-lt"/>
              <a:buAutoNum type="arabicPeriod"/>
            </a:pPr>
            <a:r>
              <a:rPr lang="en-US" sz="2400" dirty="0" smtClean="0"/>
              <a:t>“Set up” your quote</a:t>
            </a:r>
          </a:p>
          <a:p>
            <a:pPr marL="457200" indent="-457200">
              <a:buFont typeface="+mj-lt"/>
              <a:buAutoNum type="arabicPeriod"/>
            </a:pPr>
            <a:r>
              <a:rPr lang="en-US" sz="2400" dirty="0" smtClean="0"/>
              <a:t>Integrate the quote into a sentence</a:t>
            </a:r>
          </a:p>
          <a:p>
            <a:pPr marL="457200" indent="-457200">
              <a:buFont typeface="+mj-lt"/>
              <a:buAutoNum type="arabicPeriod"/>
            </a:pPr>
            <a:r>
              <a:rPr lang="en-US" sz="2400" dirty="0" smtClean="0"/>
              <a:t>Analyze your quote and explicitly connect it to the argument that you’re making.</a:t>
            </a:r>
          </a:p>
        </p:txBody>
      </p:sp>
      <p:pic>
        <p:nvPicPr>
          <p:cNvPr id="6" name="Picture 5"/>
          <p:cNvPicPr>
            <a:picLocks noChangeAspect="1"/>
          </p:cNvPicPr>
          <p:nvPr/>
        </p:nvPicPr>
        <p:blipFill>
          <a:blip r:embed="rId2"/>
          <a:stretch>
            <a:fillRect/>
          </a:stretch>
        </p:blipFill>
        <p:spPr>
          <a:xfrm>
            <a:off x="404319" y="1100628"/>
            <a:ext cx="3493425" cy="3493425"/>
          </a:xfrm>
          <a:prstGeom prst="rect">
            <a:avLst/>
          </a:prstGeom>
        </p:spPr>
      </p:pic>
    </p:spTree>
    <p:extLst>
      <p:ext uri="{BB962C8B-B14F-4D97-AF65-F5344CB8AC3E}">
        <p14:creationId xmlns:p14="http://schemas.microsoft.com/office/powerpoint/2010/main" val="202380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3" name="Content Placeholder 2"/>
          <p:cNvSpPr>
            <a:spLocks noGrp="1"/>
          </p:cNvSpPr>
          <p:nvPr>
            <p:ph idx="1"/>
          </p:nvPr>
        </p:nvSpPr>
        <p:spPr>
          <a:xfrm>
            <a:off x="4014527" y="983836"/>
            <a:ext cx="4861229" cy="3579849"/>
          </a:xfrm>
        </p:spPr>
        <p:txBody>
          <a:bodyPr>
            <a:noAutofit/>
          </a:bodyPr>
          <a:lstStyle/>
          <a:p>
            <a:pPr>
              <a:buFont typeface="Arial"/>
              <a:buChar char="•"/>
            </a:pPr>
            <a:r>
              <a:rPr lang="en-US" sz="2400" dirty="0" smtClean="0"/>
              <a:t>Before adding the quote into your paragraph, you need to establish the argument that you’re trying to make.</a:t>
            </a:r>
          </a:p>
          <a:p>
            <a:pPr>
              <a:buFont typeface="Arial"/>
              <a:buChar char="•"/>
            </a:pPr>
            <a:r>
              <a:rPr lang="en-US" sz="2400" dirty="0" smtClean="0"/>
              <a:t>In the example I will use to illustrate my point, I will be answering the question:  Does </a:t>
            </a:r>
            <a:r>
              <a:rPr lang="en-US" sz="2400" dirty="0" err="1" smtClean="0"/>
              <a:t>Torvald</a:t>
            </a:r>
            <a:r>
              <a:rPr lang="en-US" sz="2400" dirty="0" smtClean="0"/>
              <a:t> take Nora seriously as a decision-maker in their household?</a:t>
            </a:r>
          </a:p>
          <a:p>
            <a:pPr marL="0" indent="0"/>
            <a:endParaRPr lang="en-US" sz="2400" dirty="0" smtClean="0"/>
          </a:p>
        </p:txBody>
      </p:sp>
      <p:pic>
        <p:nvPicPr>
          <p:cNvPr id="6" name="Picture 5"/>
          <p:cNvPicPr>
            <a:picLocks noChangeAspect="1"/>
          </p:cNvPicPr>
          <p:nvPr/>
        </p:nvPicPr>
        <p:blipFill>
          <a:blip r:embed="rId2"/>
          <a:stretch>
            <a:fillRect/>
          </a:stretch>
        </p:blipFill>
        <p:spPr>
          <a:xfrm>
            <a:off x="404319" y="1100628"/>
            <a:ext cx="3493425" cy="3493425"/>
          </a:xfrm>
          <a:prstGeom prst="rect">
            <a:avLst/>
          </a:prstGeom>
        </p:spPr>
      </p:pic>
    </p:spTree>
    <p:extLst>
      <p:ext uri="{BB962C8B-B14F-4D97-AF65-F5344CB8AC3E}">
        <p14:creationId xmlns:p14="http://schemas.microsoft.com/office/powerpoint/2010/main" val="37149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4" name="Content Placeholder 2"/>
          <p:cNvSpPr txBox="1">
            <a:spLocks/>
          </p:cNvSpPr>
          <p:nvPr/>
        </p:nvSpPr>
        <p:spPr>
          <a:xfrm>
            <a:off x="648740" y="1165434"/>
            <a:ext cx="3760039"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457200" indent="-457200">
              <a:buAutoNum type="arabicPeriod"/>
            </a:pPr>
            <a:r>
              <a:rPr lang="en-US" sz="2000" dirty="0" smtClean="0"/>
              <a:t>Start with your hypothesis.</a:t>
            </a:r>
          </a:p>
          <a:p>
            <a:pPr marL="457200" indent="-457200">
              <a:buAutoNum type="arabicPeriod"/>
            </a:pPr>
            <a:r>
              <a:rPr lang="en-US" sz="2000" dirty="0" smtClean="0"/>
              <a:t>Find evidence from the text (i.e. a quote/passage) that weighs in on the issue.</a:t>
            </a:r>
          </a:p>
          <a:p>
            <a:pPr marL="457200" indent="-457200">
              <a:buAutoNum type="arabicPeriod"/>
            </a:pPr>
            <a:r>
              <a:rPr lang="en-US" sz="2000" dirty="0" smtClean="0"/>
              <a:t>Decide what the evidence illustrates in regard to the hypothesis.</a:t>
            </a:r>
          </a:p>
          <a:p>
            <a:pPr marL="457200" indent="-457200">
              <a:buAutoNum type="arabicPeriod"/>
            </a:pPr>
            <a:r>
              <a:rPr lang="en-US" sz="2000" dirty="0" smtClean="0"/>
              <a:t>Begin writing about the issue, integrating the quote.</a:t>
            </a:r>
            <a:endParaRPr lang="en-US" sz="2000" dirty="0"/>
          </a:p>
        </p:txBody>
      </p:sp>
    </p:spTree>
    <p:extLst>
      <p:ext uri="{BB962C8B-B14F-4D97-AF65-F5344CB8AC3E}">
        <p14:creationId xmlns:p14="http://schemas.microsoft.com/office/powerpoint/2010/main" val="402218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 the “Set Up”</a:t>
            </a:r>
            <a:endParaRPr lang="en-US" dirty="0"/>
          </a:p>
        </p:txBody>
      </p:sp>
      <p:sp>
        <p:nvSpPr>
          <p:cNvPr id="4" name="Content Placeholder 2"/>
          <p:cNvSpPr txBox="1">
            <a:spLocks/>
          </p:cNvSpPr>
          <p:nvPr/>
        </p:nvSpPr>
        <p:spPr>
          <a:xfrm>
            <a:off x="648740" y="1165434"/>
            <a:ext cx="3760039"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457200" indent="-457200">
              <a:buAutoNum type="arabicPeriod"/>
            </a:pPr>
            <a:r>
              <a:rPr lang="en-US" sz="2000" dirty="0" smtClean="0">
                <a:solidFill>
                  <a:schemeClr val="accent6">
                    <a:lumMod val="75000"/>
                  </a:schemeClr>
                </a:solidFill>
              </a:rPr>
              <a:t>Start with your hypothesis.</a:t>
            </a:r>
          </a:p>
          <a:p>
            <a:pPr marL="457200" indent="-457200">
              <a:buAutoNum type="arabicPeriod"/>
            </a:pPr>
            <a:r>
              <a:rPr lang="en-US" sz="2000" dirty="0" smtClean="0"/>
              <a:t>Find evidence from the text (i.e. a quote/passage) that weighs in on the issue.</a:t>
            </a:r>
          </a:p>
          <a:p>
            <a:pPr marL="457200" indent="-457200">
              <a:buAutoNum type="arabicPeriod"/>
            </a:pPr>
            <a:r>
              <a:rPr lang="en-US" sz="2000" dirty="0" smtClean="0"/>
              <a:t>Decide what the evidence illustrates in regard to the hypothesis.</a:t>
            </a:r>
          </a:p>
          <a:p>
            <a:pPr marL="457200" indent="-457200">
              <a:buAutoNum type="arabicPeriod"/>
            </a:pPr>
            <a:r>
              <a:rPr lang="en-US" sz="2000" dirty="0" smtClean="0"/>
              <a:t>Begin writing about the issue, integrating the quote.</a:t>
            </a:r>
            <a:endParaRPr lang="en-US" sz="2000" dirty="0"/>
          </a:p>
        </p:txBody>
      </p:sp>
      <p:sp>
        <p:nvSpPr>
          <p:cNvPr id="5" name="Content Placeholder 2"/>
          <p:cNvSpPr txBox="1">
            <a:spLocks/>
          </p:cNvSpPr>
          <p:nvPr/>
        </p:nvSpPr>
        <p:spPr>
          <a:xfrm>
            <a:off x="4692561" y="1165434"/>
            <a:ext cx="3760039" cy="393783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2000" dirty="0" smtClean="0"/>
              <a:t>My hypothesis/impression is that </a:t>
            </a:r>
            <a:r>
              <a:rPr lang="en-US" sz="2000" dirty="0" err="1" smtClean="0"/>
              <a:t>Torvald</a:t>
            </a:r>
            <a:r>
              <a:rPr lang="en-US" sz="2000" dirty="0" smtClean="0"/>
              <a:t> does NOT take Nora seriously as a decision-making agent in their household. </a:t>
            </a:r>
            <a:endParaRPr lang="en-US" sz="2000" dirty="0"/>
          </a:p>
        </p:txBody>
      </p:sp>
    </p:spTree>
    <p:extLst>
      <p:ext uri="{BB962C8B-B14F-4D97-AF65-F5344CB8AC3E}">
        <p14:creationId xmlns:p14="http://schemas.microsoft.com/office/powerpoint/2010/main" val="1032374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44</TotalTime>
  <Words>868</Words>
  <Application>Microsoft Macintosh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Using quotes in writing</vt:lpstr>
      <vt:lpstr>What is the purpose of textual evidence?</vt:lpstr>
      <vt:lpstr>A leaky argument?</vt:lpstr>
      <vt:lpstr>Let the text speak for itself</vt:lpstr>
      <vt:lpstr>Selecting quotes</vt:lpstr>
      <vt:lpstr>USING quotes</vt:lpstr>
      <vt:lpstr>Using quotes: the “set up”</vt:lpstr>
      <vt:lpstr>Using quotes: the “Set Up”</vt:lpstr>
      <vt:lpstr>Using quotes: the “Set Up”</vt:lpstr>
      <vt:lpstr>Using quotes: the “Set Up”</vt:lpstr>
      <vt:lpstr>Using quotes: the “Set Up”</vt:lpstr>
      <vt:lpstr>Using quotes: the “Set Up”</vt:lpstr>
    </vt:vector>
  </TitlesOfParts>
  <Company>Strath Haven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quotes in writing</dc:title>
  <dc:creator>Tabatha Sabatino</dc:creator>
  <cp:lastModifiedBy>Tabatha Sabatino</cp:lastModifiedBy>
  <cp:revision>15</cp:revision>
  <dcterms:created xsi:type="dcterms:W3CDTF">2011-02-21T21:13:39Z</dcterms:created>
  <dcterms:modified xsi:type="dcterms:W3CDTF">2011-03-08T18:40:15Z</dcterms:modified>
</cp:coreProperties>
</file>